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83" r:id="rId8"/>
    <p:sldId id="274" r:id="rId9"/>
    <p:sldId id="280" r:id="rId10"/>
    <p:sldId id="276" r:id="rId11"/>
    <p:sldId id="282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7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DACBBAD-8140-422D-8AB4-26963D431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98234C84-217F-4BF5-B3AB-C7D65B5AD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2D2B4E2-D113-4179-9D42-CE723B56D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5C685B2-F844-4750-86F3-99E1327A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D8C8587-5878-4111-B046-CE8931C8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98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E187E7E-7AC6-467A-BDDA-5C4397DEB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3B55C270-6DA3-4CBA-BBA1-C7F298085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C1C1D22-DA9A-4194-9736-1DE73C010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58B1EBC-F08B-4637-9B14-1E76CA84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7BFEDC2-BD49-426C-9676-53197954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43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755A4746-1922-4445-87C5-8D4763E389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BCD073E-68FB-4848-96F6-49CD75364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FE15268-BD59-4D11-AC74-7D3DD006C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515DBB2-664F-43AB-86B1-98D973D6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1CC53DD-EBF1-410F-8373-3C03B63E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99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D02A6D7-BD00-45C0-B416-EDFD99FE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D5C71CA-D39F-4FDB-9D6E-C7073E6A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C9D15A7-C7BA-402F-8DAB-3D20C4FE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84456C7-96C6-4FD8-B586-7713D5B3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713E03F-67FE-4D57-8B37-73208933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10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BBFFE1F-BE7F-4A7F-BC3B-E3C0E3E4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24AFFF3-E401-40F6-A3C5-C025520B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EDFBAFC-F328-4ECE-91A0-843C1B7D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9EF5EE0-4BF3-436F-831F-54E4914F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B130294-22A6-4A53-92AA-D647FFB79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75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4CA43F9-031E-4C8F-941D-84F6D094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169E4DE-05EA-4608-B56E-DD808AFD6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02D655B-D78A-4EB3-BDE1-C13F4E847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BE434B3-6CEC-48E6-97B7-10508189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DF95DC7-1506-43A1-984E-EDC959604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646D947-C5C8-432F-9401-CB05A7C3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97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1FA8962-54EA-477F-8FD1-0437EF91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DEB84FB6-D53E-4F68-9383-DEE8A2ACA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61169E4B-C0A8-4772-9A68-4C81B896D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4E86738-65AA-4D2A-AF2E-2D5824FC0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56773801-B1FC-45B8-B901-A94A00133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929BD9C1-E000-48F1-BCE5-238CA86B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E5F1E501-3861-4A75-82E0-CB77E355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9B484969-970C-4E32-8B48-A830C42B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24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AF9B174-FB03-47D1-B631-8272F473C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0579396D-97A1-4819-8EF1-D11A95AF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7169DFF3-80DB-46E0-98EF-449F56A7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0116773-BDD4-46BA-8C89-38FC469FA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2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21AE6531-7CD5-4D32-8931-58465091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5023B733-53A1-4FE2-A0E7-50600D8C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B1049E61-BF5B-4731-8B7F-971FDFBE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7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D7924E7-AFF5-4769-8172-3BE6D1BDE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CDDAD3B-A65E-428B-9122-1CEA86AA8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26146AE-8727-49A1-8B39-76D69C0A7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850A692-83A4-4934-9CC7-4F9B3AA57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7B01D3BB-9128-474C-BACC-39609538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A774899-3FD9-4F6B-AACC-7BB3D293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08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B502920-25BF-4EBD-965D-DCD8E5A0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C4BF3779-7FD9-407F-96C8-C31FC6E57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D9A0E70F-9E74-461D-9E0E-D04C96E6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CCC2B0A-4859-4ED6-9A47-40CC476CB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214140B-5204-4686-ADD0-B7B2BF04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DE59318-13D2-418B-ADC0-69EA2325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48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BFC8E304-07CC-4FE4-B870-BA570AC8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46519FF-1D19-4087-8DCC-465219592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93B1BE9-8D30-43E4-B308-3E4F5108E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E3961-A545-42A1-8C45-DA5BB3281102}" type="datetimeFigureOut">
              <a:rPr lang="it-IT" smtClean="0"/>
              <a:t>12/11/20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8A5FB6F-78C7-4E93-9651-01BA8B6EA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C3C9688-6BFD-4253-A307-DDFDE8175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27F9C-E1F6-4E38-9F3A-1C1B2DF46E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9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hyperlink" Target="https://commons.wikimedia.org/wiki/File:Sustainable_Development_Goals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hyperlink" Target="https://www.flickr.com/photos/asiandevelopmentbank/21619121045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F46711B-2123-4D2A-865A-AA3D054EF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7642"/>
            <a:ext cx="9144000" cy="2500996"/>
          </a:xfrm>
        </p:spPr>
        <p:txBody>
          <a:bodyPr>
            <a:normAutofit/>
          </a:bodyPr>
          <a:lstStyle/>
          <a:p>
            <a:r>
              <a:rPr lang="it-IT" sz="3600" b="1" dirty="0">
                <a:cs typeface="Calibri Light" panose="020F0302020204030204" pitchFamily="34" charset="0"/>
              </a:rPr>
              <a:t>«</a:t>
            </a:r>
            <a:r>
              <a:rPr lang="it-IT" sz="3600" b="1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Vittime Civili di Guerra. Strumenti per una didattica della Pace e della cittadinanza globale</a:t>
            </a:r>
            <a:r>
              <a:rPr lang="it-IT" sz="3600" b="1" dirty="0">
                <a:cs typeface="Calibri Light" panose="020F0302020204030204" pitchFamily="34" charset="0"/>
              </a:rPr>
              <a:t>»</a:t>
            </a:r>
            <a:r>
              <a:rPr lang="it-IT" sz="3800" dirty="0">
                <a:cs typeface="Calibri Light" panose="020F0302020204030204" pitchFamily="34" charset="0"/>
              </a:rPr>
              <a:t/>
            </a:r>
            <a:br>
              <a:rPr lang="it-IT" sz="3800" dirty="0">
                <a:cs typeface="Calibri Light" panose="020F0302020204030204" pitchFamily="34" charset="0"/>
              </a:rPr>
            </a:br>
            <a:endParaRPr lang="it-IT" sz="3800" dirty="0"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3C12241-B8D1-4C7C-B275-54C6B2142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9544" y="4349860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it-IT" dirty="0"/>
              <a:t>Seminario: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it-IT" b="1" cap="small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STORIA DIGITALE: </a:t>
            </a:r>
            <a:r>
              <a:rPr lang="it-IT" b="1" dirty="0"/>
              <a:t>uso dei media e delle fonti multimediali»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it-IT" i="1" dirty="0"/>
              <a:t>Giovedì 12 novembre 2020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14">
            <a:extLst>
              <a:ext uri="{FF2B5EF4-FFF2-40B4-BE49-F238E27FC236}">
                <a16:creationId xmlns:a16="http://schemas.microsoft.com/office/drawing/2014/main" xmlns="" id="{7F7ED6E9-2380-48C8-B086-982AA1D60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03" y="415199"/>
            <a:ext cx="3207636" cy="10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3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194" y="662941"/>
            <a:ext cx="10646117" cy="1323439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4000" dirty="0"/>
              <a:t>Alla base di tutto c’è la </a:t>
            </a:r>
            <a:r>
              <a:rPr lang="it-IT" sz="4000" i="1" dirty="0"/>
              <a:t>ratio </a:t>
            </a:r>
            <a:r>
              <a:rPr lang="it-IT" sz="4000" dirty="0"/>
              <a:t>dell’inclusività e del coinvolgimento delle vittime nei processi decisionali</a:t>
            </a:r>
            <a:endParaRPr lang="en-US" sz="4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3140" y="3335522"/>
            <a:ext cx="3133305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soprattutto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195" y="4676854"/>
            <a:ext cx="10646117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+mj-lt"/>
              </a:rPr>
              <a:t>Rendere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giustizia</a:t>
            </a:r>
            <a:r>
              <a:rPr lang="en-US" sz="4000" dirty="0">
                <a:latin typeface="+mj-lt"/>
              </a:rPr>
              <a:t> alle </a:t>
            </a:r>
            <a:r>
              <a:rPr lang="en-US" sz="4000" dirty="0" err="1">
                <a:latin typeface="+mj-lt"/>
              </a:rPr>
              <a:t>vittime</a:t>
            </a:r>
            <a:r>
              <a:rPr lang="en-US" sz="4000" dirty="0">
                <a:latin typeface="+mj-lt"/>
              </a:rPr>
              <a:t> è un </a:t>
            </a:r>
            <a:r>
              <a:rPr lang="en-US" sz="4000" dirty="0" err="1">
                <a:latin typeface="+mj-lt"/>
              </a:rPr>
              <a:t>approccio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che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deve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entrare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nel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sentire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comune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009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E30408B7-02B2-4EC4-8EE8-B53E74642A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41744" y="4428318"/>
            <a:ext cx="8508512" cy="12740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Grazie</a:t>
            </a:r>
            <a:r>
              <a:rPr lang="en-US" sz="6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per </a:t>
            </a:r>
            <a:r>
              <a:rPr lang="en-US" sz="60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l’attenzione</a:t>
            </a:r>
            <a:r>
              <a:rPr lang="en-US" sz="6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2" name="Immagine 14">
            <a:extLst>
              <a:ext uri="{FF2B5EF4-FFF2-40B4-BE49-F238E27FC236}">
                <a16:creationId xmlns:a16="http://schemas.microsoft.com/office/drawing/2014/main" xmlns="" id="{7F7ED6E9-2380-48C8-B086-982AA1D60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"/>
          <a:stretch/>
        </p:blipFill>
        <p:spPr>
          <a:xfrm>
            <a:off x="1636940" y="89816"/>
            <a:ext cx="9178704" cy="2969462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xmlns="" id="{3CA30F3A-949D-4014-A5BD-809F81E841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77969" y="4641753"/>
            <a:ext cx="1128382" cy="847206"/>
            <a:chOff x="8183879" y="1000124"/>
            <a:chExt cx="1562267" cy="1172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xmlns="" id="{A486C148-F247-4847-8096-6992A8A97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F05C5920-B89E-417C-9583-B3DC913ADD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047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6B98D22E-FD9F-4B60-9F97-F99E79804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61471" y="219919"/>
            <a:ext cx="10407953" cy="6504971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5951264" y="4557472"/>
            <a:ext cx="2066757" cy="1930077"/>
          </a:xfrm>
          <a:prstGeom prst="donut">
            <a:avLst>
              <a:gd name="adj" fmla="val 693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0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xmlns="" id="{E68AD993-E105-443A-AF3F-84CC8919E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564CB6C-AA9A-40AF-9218-C698F9AF775C}"/>
              </a:ext>
            </a:extLst>
          </p:cNvPr>
          <p:cNvSpPr/>
          <p:nvPr/>
        </p:nvSpPr>
        <p:spPr>
          <a:xfrm>
            <a:off x="3565003" y="1840375"/>
            <a:ext cx="1041721" cy="65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200DFB91-E407-4406-B750-1FF4FF8E0C70}"/>
              </a:ext>
            </a:extLst>
          </p:cNvPr>
          <p:cNvSpPr/>
          <p:nvPr/>
        </p:nvSpPr>
        <p:spPr>
          <a:xfrm>
            <a:off x="2822026" y="4221126"/>
            <a:ext cx="2387927" cy="617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C0B2F82D-1FC6-45D8-A20E-C5124E97A120}"/>
              </a:ext>
            </a:extLst>
          </p:cNvPr>
          <p:cNvSpPr txBox="1"/>
          <p:nvPr/>
        </p:nvSpPr>
        <p:spPr>
          <a:xfrm>
            <a:off x="300645" y="3280714"/>
            <a:ext cx="53162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</a:rPr>
              <a:t>Rapporto</a:t>
            </a:r>
            <a:r>
              <a:rPr lang="en-US" sz="3200" dirty="0">
                <a:latin typeface="+mj-lt"/>
              </a:rPr>
              <a:t> di </a:t>
            </a:r>
            <a:r>
              <a:rPr lang="en-US" sz="3200" dirty="0" err="1">
                <a:latin typeface="+mj-lt"/>
              </a:rPr>
              <a:t>reciprocità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giustizia</a:t>
            </a:r>
            <a:r>
              <a:rPr lang="en-US" sz="3200" dirty="0">
                <a:latin typeface="+mj-lt"/>
              </a:rPr>
              <a:t> e 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+mj-lt"/>
              </a:rPr>
              <a:t>Inclusività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537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4" descr="Immagine che contiene edificio, recinto, esterni&#10;&#10;Descrizione generata automaticamente">
            <a:extLst>
              <a:ext uri="{FF2B5EF4-FFF2-40B4-BE49-F238E27FC236}">
                <a16:creationId xmlns:a16="http://schemas.microsoft.com/office/drawing/2014/main" xmlns="" id="{6A1E0AAC-0022-4CB2-9510-52AF45D99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b="81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Freeform: Shape 19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3BB2B960-5FA3-4487-B595-F62B563F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3779"/>
            <a:ext cx="5441859" cy="3190441"/>
          </a:xfrm>
        </p:spPr>
        <p:txBody>
          <a:bodyPr anchor="t">
            <a:noAutofit/>
          </a:bodyPr>
          <a:lstStyle/>
          <a:p>
            <a:r>
              <a:rPr lang="en-US" sz="2400" dirty="0" err="1">
                <a:latin typeface="+mj-lt"/>
              </a:rPr>
              <a:t>Riduzione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dell’impatto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umanitario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ambientale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delle</a:t>
            </a:r>
            <a:r>
              <a:rPr lang="en-US" sz="2400" dirty="0">
                <a:latin typeface="+mj-lt"/>
              </a:rPr>
              <a:t> guerre e </a:t>
            </a:r>
            <a:r>
              <a:rPr lang="en-US" sz="2400" dirty="0" err="1">
                <a:latin typeface="+mj-lt"/>
              </a:rPr>
              <a:t>dei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conflitti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Le </a:t>
            </a:r>
            <a:r>
              <a:rPr lang="en-US" sz="2400" dirty="0" err="1">
                <a:latin typeface="+mj-lt"/>
              </a:rPr>
              <a:t>persone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sono</a:t>
            </a:r>
            <a:r>
              <a:rPr lang="en-US" sz="2400" dirty="0">
                <a:latin typeface="+mj-lt"/>
              </a:rPr>
              <a:t> al </a:t>
            </a:r>
            <a:r>
              <a:rPr lang="en-US" sz="2400" dirty="0" err="1">
                <a:latin typeface="+mj-lt"/>
              </a:rPr>
              <a:t>centro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degli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interventi</a:t>
            </a:r>
            <a:endParaRPr lang="en-US" sz="2400" dirty="0">
              <a:latin typeface="+mj-lt"/>
            </a:endParaRPr>
          </a:p>
          <a:p>
            <a:r>
              <a:rPr lang="en-US" sz="2400" dirty="0" err="1">
                <a:latin typeface="+mj-lt"/>
              </a:rPr>
              <a:t>Approccio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umano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inclusivo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err="1">
                <a:latin typeface="+mj-lt"/>
              </a:rPr>
              <a:t>nella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sostanza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nei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processi</a:t>
            </a:r>
            <a:endParaRPr lang="en-US" sz="2400" dirty="0"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CD31834-3230-4E35-B75D-FCA80FE5E79B}"/>
              </a:ext>
            </a:extLst>
          </p:cNvPr>
          <p:cNvSpPr txBox="1"/>
          <p:nvPr/>
        </p:nvSpPr>
        <p:spPr>
          <a:xfrm>
            <a:off x="262180" y="385310"/>
            <a:ext cx="4051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+mj-lt"/>
              </a:rPr>
              <a:t>Il Disarmo Umanitario (1/2)</a:t>
            </a:r>
          </a:p>
        </p:txBody>
      </p:sp>
    </p:spTree>
    <p:extLst>
      <p:ext uri="{BB962C8B-B14F-4D97-AF65-F5344CB8AC3E}">
        <p14:creationId xmlns:p14="http://schemas.microsoft.com/office/powerpoint/2010/main" val="201661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4" descr="Immagine che contiene edificio, recinto, esterni&#10;&#10;Descrizione generata automaticamente">
            <a:extLst>
              <a:ext uri="{FF2B5EF4-FFF2-40B4-BE49-F238E27FC236}">
                <a16:creationId xmlns:a16="http://schemas.microsoft.com/office/drawing/2014/main" xmlns="" id="{6A1E0AAC-0022-4CB2-9510-52AF45D99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b="81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Freeform: Shape 19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3BB2B960-5FA3-4487-B595-F62B563F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90" y="1788301"/>
            <a:ext cx="4062642" cy="3467479"/>
          </a:xfrm>
        </p:spPr>
        <p:txBody>
          <a:bodyPr anchor="t">
            <a:noAutofit/>
          </a:bodyPr>
          <a:lstStyle/>
          <a:p>
            <a:r>
              <a:rPr lang="en-US" sz="2400" b="1" i="1" dirty="0" err="1">
                <a:latin typeface="+mj-lt"/>
              </a:rPr>
              <a:t>Prevenzione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conflitti</a:t>
            </a:r>
            <a:endParaRPr lang="en-US" sz="2400" dirty="0">
              <a:latin typeface="+mj-lt"/>
            </a:endParaRPr>
          </a:p>
          <a:p>
            <a:r>
              <a:rPr lang="en-US" sz="2400" b="1" i="1" dirty="0" err="1">
                <a:latin typeface="+mj-lt"/>
              </a:rPr>
              <a:t>Misure</a:t>
            </a:r>
            <a:r>
              <a:rPr lang="en-US" sz="2400" b="1" i="1" dirty="0">
                <a:latin typeface="+mj-lt"/>
              </a:rPr>
              <a:t> di </a:t>
            </a:r>
            <a:r>
              <a:rPr lang="en-US" sz="2400" b="1" i="1" dirty="0" err="1">
                <a:latin typeface="+mj-lt"/>
              </a:rPr>
              <a:t>rimedio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ai </a:t>
            </a:r>
            <a:r>
              <a:rPr lang="en-US" sz="2400" dirty="0" err="1">
                <a:latin typeface="+mj-lt"/>
              </a:rPr>
              <a:t>danni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umanitari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ambientali</a:t>
            </a:r>
            <a:endParaRPr lang="en-US" sz="2400" dirty="0">
              <a:latin typeface="+mj-lt"/>
            </a:endParaRPr>
          </a:p>
          <a:p>
            <a:r>
              <a:rPr lang="en-US" sz="2400" b="1" i="1" dirty="0" err="1">
                <a:latin typeface="+mj-lt"/>
              </a:rPr>
              <a:t>Bonifica</a:t>
            </a:r>
            <a:r>
              <a:rPr lang="en-US" sz="2400" b="1" i="1" dirty="0">
                <a:latin typeface="+mj-lt"/>
              </a:rPr>
              <a:t> e </a:t>
            </a:r>
            <a:r>
              <a:rPr lang="en-US" sz="2400" b="1" i="1" dirty="0" err="1">
                <a:latin typeface="+mj-lt"/>
              </a:rPr>
              <a:t>pulizia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residuati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bellici</a:t>
            </a:r>
            <a:endParaRPr lang="en-US" sz="2400" dirty="0">
              <a:latin typeface="+mj-lt"/>
            </a:endParaRPr>
          </a:p>
          <a:p>
            <a:r>
              <a:rPr lang="en-US" sz="2400" b="1" i="1" dirty="0" err="1">
                <a:latin typeface="+mj-lt"/>
              </a:rPr>
              <a:t>Assistenza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alle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vittime</a:t>
            </a:r>
            <a:endParaRPr lang="en-US" sz="2400" dirty="0"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CD31834-3230-4E35-B75D-FCA80FE5E79B}"/>
              </a:ext>
            </a:extLst>
          </p:cNvPr>
          <p:cNvSpPr txBox="1"/>
          <p:nvPr/>
        </p:nvSpPr>
        <p:spPr>
          <a:xfrm>
            <a:off x="442190" y="311926"/>
            <a:ext cx="4051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+mj-lt"/>
              </a:rPr>
              <a:t>Il Disarmo Umanitario (2/2)</a:t>
            </a:r>
          </a:p>
        </p:txBody>
      </p:sp>
    </p:spTree>
    <p:extLst>
      <p:ext uri="{BB962C8B-B14F-4D97-AF65-F5344CB8AC3E}">
        <p14:creationId xmlns:p14="http://schemas.microsoft.com/office/powerpoint/2010/main" val="343039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92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Cosa </a:t>
            </a:r>
            <a:r>
              <a:rPr lang="en-US" sz="3200" dirty="0" err="1"/>
              <a:t>abbiamo</a:t>
            </a:r>
            <a:r>
              <a:rPr lang="en-US" sz="3200" dirty="0"/>
              <a:t> </a:t>
            </a:r>
            <a:r>
              <a:rPr lang="en-US" sz="3200" dirty="0" err="1"/>
              <a:t>fatto</a:t>
            </a:r>
            <a:r>
              <a:rPr lang="en-US" sz="3200" dirty="0"/>
              <a:t>…</a:t>
            </a:r>
          </a:p>
          <a:p>
            <a:r>
              <a:rPr lang="en-US" dirty="0" err="1"/>
              <a:t>indennizzo</a:t>
            </a:r>
            <a:r>
              <a:rPr lang="en-US" dirty="0"/>
              <a:t>, subito dopo la </a:t>
            </a:r>
            <a:r>
              <a:rPr lang="en-US" dirty="0" err="1"/>
              <a:t>guerra</a:t>
            </a:r>
            <a:r>
              <a:rPr lang="en-US" dirty="0"/>
              <a:t>, per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danni</a:t>
            </a:r>
            <a:r>
              <a:rPr lang="en-US" dirty="0"/>
              <a:t> </a:t>
            </a:r>
            <a:r>
              <a:rPr lang="en-US" dirty="0" err="1"/>
              <a:t>materiali</a:t>
            </a:r>
            <a:r>
              <a:rPr lang="en-US" dirty="0"/>
              <a:t> </a:t>
            </a:r>
            <a:r>
              <a:rPr lang="en-US" dirty="0" err="1"/>
              <a:t>subiti</a:t>
            </a:r>
            <a:r>
              <a:rPr lang="en-US" dirty="0"/>
              <a:t> a case, </a:t>
            </a:r>
            <a:r>
              <a:rPr lang="en-US" dirty="0" err="1"/>
              <a:t>industrie</a:t>
            </a:r>
            <a:r>
              <a:rPr lang="en-US" dirty="0"/>
              <a:t>, </a:t>
            </a:r>
            <a:r>
              <a:rPr lang="en-US" dirty="0" err="1"/>
              <a:t>fattorie</a:t>
            </a:r>
            <a:r>
              <a:rPr lang="en-US" dirty="0"/>
              <a:t> </a:t>
            </a:r>
            <a:r>
              <a:rPr lang="en-US" dirty="0" err="1"/>
              <a:t>ecc</a:t>
            </a:r>
            <a:r>
              <a:rPr lang="en-US" dirty="0"/>
              <a:t>. ;</a:t>
            </a:r>
          </a:p>
          <a:p>
            <a:r>
              <a:rPr lang="en-US" dirty="0" err="1"/>
              <a:t>diritto</a:t>
            </a:r>
            <a:r>
              <a:rPr lang="en-US" dirty="0"/>
              <a:t> al </a:t>
            </a:r>
            <a:r>
              <a:rPr lang="en-US" dirty="0" err="1"/>
              <a:t>lavoro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il </a:t>
            </a:r>
            <a:r>
              <a:rPr lang="en-US" dirty="0" err="1"/>
              <a:t>collocamento</a:t>
            </a:r>
            <a:r>
              <a:rPr lang="en-US" dirty="0"/>
              <a:t> </a:t>
            </a:r>
            <a:r>
              <a:rPr lang="en-US" dirty="0" err="1"/>
              <a:t>obbligatorio</a:t>
            </a:r>
            <a:r>
              <a:rPr lang="en-US" dirty="0"/>
              <a:t>; </a:t>
            </a:r>
          </a:p>
          <a:p>
            <a:r>
              <a:rPr lang="en-US" dirty="0" err="1"/>
              <a:t>diritto</a:t>
            </a:r>
            <a:r>
              <a:rPr lang="en-US" dirty="0"/>
              <a:t> alle cure </a:t>
            </a:r>
            <a:r>
              <a:rPr lang="en-US" dirty="0" err="1"/>
              <a:t>attraverso</a:t>
            </a:r>
            <a:r>
              <a:rPr lang="en-US" dirty="0"/>
              <a:t> la </a:t>
            </a:r>
            <a:r>
              <a:rPr lang="en-US" dirty="0" err="1"/>
              <a:t>fornitura</a:t>
            </a:r>
            <a:r>
              <a:rPr lang="en-US" dirty="0"/>
              <a:t> di </a:t>
            </a:r>
            <a:r>
              <a:rPr lang="en-US" dirty="0" err="1"/>
              <a:t>farmaci</a:t>
            </a:r>
            <a:r>
              <a:rPr lang="en-US" dirty="0"/>
              <a:t>, </a:t>
            </a:r>
            <a:r>
              <a:rPr lang="en-US" dirty="0" err="1"/>
              <a:t>protesi</a:t>
            </a:r>
            <a:r>
              <a:rPr lang="en-US" dirty="0"/>
              <a:t> e </a:t>
            </a:r>
            <a:r>
              <a:rPr lang="en-US" dirty="0" err="1"/>
              <a:t>altri</a:t>
            </a:r>
            <a:r>
              <a:rPr lang="en-US" dirty="0"/>
              <a:t> </a:t>
            </a:r>
            <a:r>
              <a:rPr lang="en-US" dirty="0" err="1"/>
              <a:t>ausili</a:t>
            </a:r>
            <a:r>
              <a:rPr lang="en-US" dirty="0"/>
              <a:t> </a:t>
            </a:r>
            <a:r>
              <a:rPr lang="en-US" dirty="0" err="1"/>
              <a:t>necessari</a:t>
            </a:r>
            <a:r>
              <a:rPr lang="en-US" dirty="0"/>
              <a:t> per la </a:t>
            </a:r>
            <a:r>
              <a:rPr lang="en-US" dirty="0" err="1"/>
              <a:t>cura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infermita</a:t>
            </a:r>
            <a:r>
              <a:rPr lang="en-US" dirty="0"/>
              <a:t>̀ ;</a:t>
            </a:r>
          </a:p>
          <a:p>
            <a:r>
              <a:rPr lang="en-US" dirty="0" err="1"/>
              <a:t>agevolazioni</a:t>
            </a:r>
            <a:r>
              <a:rPr lang="en-US" dirty="0"/>
              <a:t> per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trasporti</a:t>
            </a:r>
            <a:r>
              <a:rPr lang="en-US" dirty="0"/>
              <a:t> ;</a:t>
            </a:r>
          </a:p>
          <a:p>
            <a:r>
              <a:rPr lang="en-US" dirty="0"/>
              <a:t>pensione di </a:t>
            </a:r>
            <a:r>
              <a:rPr lang="en-US" dirty="0" err="1"/>
              <a:t>guerra</a:t>
            </a:r>
            <a:r>
              <a:rPr lang="en-US" dirty="0"/>
              <a:t> come </a:t>
            </a:r>
            <a:r>
              <a:rPr lang="en-US" dirty="0" err="1"/>
              <a:t>risarcimento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Immagine 14">
            <a:extLst>
              <a:ext uri="{FF2B5EF4-FFF2-40B4-BE49-F238E27FC236}">
                <a16:creationId xmlns:a16="http://schemas.microsoft.com/office/drawing/2014/main" xmlns="" id="{7F7ED6E9-2380-48C8-B086-982AA1D60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42" y="284897"/>
            <a:ext cx="3884144" cy="13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9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BEE73255-8084-4DF9-BB0B-15EAC92E2C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CAE09671-73DD-4345-B043-6513F1CE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2C2C2C"/>
                </a:solidFill>
              </a:rPr>
              <a:t>L’Osservatorio ANVCG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xmlns="" id="{67048353-8981-459A-9BC6-9711CE462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5B668C0E-FFDC-48B8-97C9-BE0E8E671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993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xmlns="" id="{994C4CB3-BC1D-4DA3-BBCF-64DD12BAF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719" b="7719"/>
          <a:stretch/>
        </p:blipFill>
        <p:spPr>
          <a:xfrm>
            <a:off x="-1" y="-30"/>
            <a:ext cx="12192000" cy="68559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55B325ED-2B3E-4390-A833-FF300F2636FD}"/>
              </a:ext>
            </a:extLst>
          </p:cNvPr>
          <p:cNvSpPr txBox="1"/>
          <p:nvPr/>
        </p:nvSpPr>
        <p:spPr>
          <a:xfrm>
            <a:off x="643468" y="3320859"/>
            <a:ext cx="4666470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2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STOP ALLE BOMBE SUI CIVILI”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affronta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il grave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impatto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umanitario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delle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armi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esplosive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3" descr="IRQ-051118-JPH-PS003.jpg">
            <a:extLst>
              <a:ext uri="{FF2B5EF4-FFF2-40B4-BE49-F238E27FC236}">
                <a16:creationId xmlns:a16="http://schemas.microsoft.com/office/drawing/2014/main" xmlns="" id="{1BC47C17-685F-4BA0-86E5-8F908CE05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6" r="7243" b="-2"/>
          <a:stretch/>
        </p:blipFill>
        <p:spPr bwMode="auto"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83465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76232" y="5200879"/>
            <a:ext cx="10870227" cy="802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Laboratorio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Ortesi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assistere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rifugiati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disabilità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siriani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iracheni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yemeniti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Giordania</a:t>
            </a:r>
            <a:endParaRPr lang="en-US" sz="2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" name="Rectangle 16">
            <a:extLst>
              <a:ext uri="{FF2B5EF4-FFF2-40B4-BE49-F238E27FC236}">
                <a16:creationId xmlns:a16="http://schemas.microsoft.com/office/drawing/2014/main" xmlns="" id="{26882C51-76F9-4F99-997D-31FA6242A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ersone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r="9431"/>
          <a:stretch>
            <a:fillRect/>
          </a:stretch>
        </p:blipFill>
        <p:spPr>
          <a:xfrm>
            <a:off x="768969" y="692331"/>
            <a:ext cx="928247" cy="732958"/>
          </a:xfrm>
          <a:prstGeom prst="rect">
            <a:avLst/>
          </a:prstGeom>
        </p:spPr>
      </p:pic>
      <p:sp>
        <p:nvSpPr>
          <p:cNvPr id="72" name="Right Triangle 18">
            <a:extLst>
              <a:ext uri="{FF2B5EF4-FFF2-40B4-BE49-F238E27FC236}">
                <a16:creationId xmlns:a16="http://schemas.microsoft.com/office/drawing/2014/main" xmlns="" id="{61FFFC16-86E2-4B9A-BC6D-213DC26547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ight Triangle 20">
            <a:extLst>
              <a:ext uri="{FF2B5EF4-FFF2-40B4-BE49-F238E27FC236}">
                <a16:creationId xmlns:a16="http://schemas.microsoft.com/office/drawing/2014/main" xmlns="" id="{D8350E6D-CBC9-4A26-B84F-7145FDC9F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90665" y="609601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22">
            <a:extLst>
              <a:ext uri="{FF2B5EF4-FFF2-40B4-BE49-F238E27FC236}">
                <a16:creationId xmlns:a16="http://schemas.microsoft.com/office/drawing/2014/main" xmlns="" id="{DD3524E0-C87C-4F38-9FC7-E969C15A7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ight Triangle 24">
            <a:extLst>
              <a:ext uri="{FF2B5EF4-FFF2-40B4-BE49-F238E27FC236}">
                <a16:creationId xmlns:a16="http://schemas.microsoft.com/office/drawing/2014/main" xmlns="" id="{F1ED1DF4-DDDE-4464-8ABC-ED1F633CC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26">
            <a:extLst>
              <a:ext uri="{FF2B5EF4-FFF2-40B4-BE49-F238E27FC236}">
                <a16:creationId xmlns:a16="http://schemas.microsoft.com/office/drawing/2014/main" xmlns="" id="{5CB4E315-91F2-4710-B866-B119037ED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85769" y="1447563"/>
            <a:ext cx="1980472" cy="1396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28">
            <a:extLst>
              <a:ext uri="{FF2B5EF4-FFF2-40B4-BE49-F238E27FC236}">
                <a16:creationId xmlns:a16="http://schemas.microsoft.com/office/drawing/2014/main" xmlns="" id="{DCBE1B01-A27C-45C2-ADA4-AA13C3AC1F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30">
            <a:extLst>
              <a:ext uri="{FF2B5EF4-FFF2-40B4-BE49-F238E27FC236}">
                <a16:creationId xmlns:a16="http://schemas.microsoft.com/office/drawing/2014/main" xmlns="" id="{F6FE5468-759E-4E83-828A-5587C7F58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888" y="1978485"/>
            <a:ext cx="1653942" cy="366637"/>
          </a:xfrm>
          <a:prstGeom prst="rect">
            <a:avLst/>
          </a:prstGeom>
        </p:spPr>
      </p:pic>
      <p:pic>
        <p:nvPicPr>
          <p:cNvPr id="10" name="Immagine 14">
            <a:extLst>
              <a:ext uri="{FF2B5EF4-FFF2-40B4-BE49-F238E27FC236}">
                <a16:creationId xmlns:a16="http://schemas.microsoft.com/office/drawing/2014/main" xmlns="" id="{7F7ED6E9-2380-48C8-B086-982AA1D60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99" y="1853142"/>
            <a:ext cx="1685012" cy="585541"/>
          </a:xfrm>
          <a:prstGeom prst="rect">
            <a:avLst/>
          </a:prstGeom>
        </p:spPr>
      </p:pic>
      <p:sp>
        <p:nvSpPr>
          <p:cNvPr id="79" name="Right Triangle 32">
            <a:extLst>
              <a:ext uri="{FF2B5EF4-FFF2-40B4-BE49-F238E27FC236}">
                <a16:creationId xmlns:a16="http://schemas.microsoft.com/office/drawing/2014/main" xmlns="" id="{569BABC0-B0CC-4E7B-838A-F6E644779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642224" y="156958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ight Triangle 34">
            <a:extLst>
              <a:ext uri="{FF2B5EF4-FFF2-40B4-BE49-F238E27FC236}">
                <a16:creationId xmlns:a16="http://schemas.microsoft.com/office/drawing/2014/main" xmlns="" id="{BE7E1DAA-43FB-4446-A354-9283DE668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ersone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34" y="3033842"/>
            <a:ext cx="2396155" cy="1533539"/>
          </a:xfrm>
          <a:prstGeom prst="rect">
            <a:avLst/>
          </a:prstGeom>
        </p:spPr>
      </p:pic>
      <p:sp>
        <p:nvSpPr>
          <p:cNvPr id="81" name="Rectangle 36">
            <a:extLst>
              <a:ext uri="{FF2B5EF4-FFF2-40B4-BE49-F238E27FC236}">
                <a16:creationId xmlns:a16="http://schemas.microsoft.com/office/drawing/2014/main" xmlns="" id="{99FE99BC-5F7D-47C3-AA1E-16D7DBDBD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6605" y="2841337"/>
            <a:ext cx="2789854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rsone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2994562"/>
            <a:ext cx="2435825" cy="1558928"/>
          </a:xfrm>
          <a:prstGeom prst="rect">
            <a:avLst/>
          </a:prstGeom>
        </p:spPr>
      </p:pic>
      <p:sp>
        <p:nvSpPr>
          <p:cNvPr id="82" name="Right Triangle 38">
            <a:extLst>
              <a:ext uri="{FF2B5EF4-FFF2-40B4-BE49-F238E27FC236}">
                <a16:creationId xmlns:a16="http://schemas.microsoft.com/office/drawing/2014/main" xmlns="" id="{27400BAF-FCE6-4296-8A0E-9B595ADC0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FFC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ight Triangle 40">
            <a:extLst>
              <a:ext uri="{FF2B5EF4-FFF2-40B4-BE49-F238E27FC236}">
                <a16:creationId xmlns:a16="http://schemas.microsoft.com/office/drawing/2014/main" xmlns="" id="{F2FC5C7B-261A-4268-BA85-C29488A8BE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816496" y="280496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90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239</Words>
  <Application>Microsoft Macintosh PowerPoint</Application>
  <PresentationFormat>Custom</PresentationFormat>
  <Paragraphs>28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Tema di Office</vt:lpstr>
      <vt:lpstr>«Vittime Civili di Guerra. Strumenti per una didattica della Pace e della cittadinanza globale»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L’Osservatorio ANVCG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«Vittime Civili di Guerra. Strumenti per una didattica della Pace e della cittadinanza globale» </dc:title>
  <dc:creator>ANVCG - Sara Gorelli</dc:creator>
  <cp:lastModifiedBy>Sara Gorelli</cp:lastModifiedBy>
  <cp:revision>2</cp:revision>
  <dcterms:created xsi:type="dcterms:W3CDTF">2020-11-10T12:57:40Z</dcterms:created>
  <dcterms:modified xsi:type="dcterms:W3CDTF">2020-11-12T08:20:55Z</dcterms:modified>
</cp:coreProperties>
</file>